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2"/>
  </p:notesMasterIdLst>
  <p:handoutMasterIdLst>
    <p:handoutMasterId r:id="rId53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275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01"/>
    <p:restoredTop sz="85174"/>
  </p:normalViewPr>
  <p:slideViewPr>
    <p:cSldViewPr snapToGrid="0" snapToObjects="1">
      <p:cViewPr varScale="1">
        <p:scale>
          <a:sx n="129" d="100"/>
          <a:sy n="129" d="100"/>
        </p:scale>
        <p:origin x="1876" y="30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6/11/relationships/changesInfo" Target="changesInfos/changesInfo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Relationship Id="rId6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11/18/2025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11/18/2025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11/18/2025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11/18/2025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11/18/2025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11/18/2025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11/18/2025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11/18/2025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Ashik Rahman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11/18/2025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8975652" cy="4351338"/>
          </a:xfrm>
          <a:prstGeom prst="rect">
            <a:avLst/>
          </a:prstGeom>
        </p:spPr>
        <p:txBody>
          <a:bodyPr/>
          <a:lstStyle/>
          <a:p>
            <a:pPr>
              <a:defRPr sz="1500"/>
            </a:pPr>
            <a:r>
              <a:t>Missing Values: Imputed missing payload data, removed incomplete records</a:t>
            </a:r>
          </a:p>
          <a:p>
            <a:pPr>
              <a:defRPr sz="1500"/>
            </a:pPr>
            <a:r>
              <a:t>Feature Engineering: Created binary landing outcome (1=Success, 0=Failure)</a:t>
            </a:r>
          </a:p>
          <a:p>
            <a:pPr>
              <a:defRPr sz="1500"/>
            </a:pPr>
            <a:r>
              <a:t>Booster Categorization: Grouped versions (v1.0, v1.1, FT, B4, B5)</a:t>
            </a:r>
          </a:p>
          <a:p>
            <a:pPr>
              <a:defRPr sz="1500"/>
            </a:pPr>
            <a:r>
              <a:t>Date Processing: Extracted year, month, day from launch dates</a:t>
            </a:r>
          </a:p>
          <a:p>
            <a:pPr>
              <a:defRPr sz="1500"/>
            </a:pPr>
            <a:r>
              <a:t>Standardization: Normalized numerical features (payload mass, flight number)</a:t>
            </a:r>
          </a:p>
          <a:p>
            <a:pPr>
              <a:defRPr sz="1500"/>
            </a:pPr>
            <a:r>
              <a:t>Categorical Encoding: One-hot encoding for launch sites and orbit types</a:t>
            </a:r>
          </a:p>
          <a:p>
            <a:pPr>
              <a:defRPr sz="1500"/>
            </a:pPr>
            <a:r>
              <a:t>Final Dataset: 90+ records with 15+ engineered features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0" y="6400800"/>
            <a:ext cx="82296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900">
                <a:solidFill>
                  <a:srgbClr val="505050"/>
                </a:solidFill>
              </a:defRPr>
            </a:pPr>
            <a:r>
              <a:t>GitHub: https://github.com/ashhik96/applied_data_science_capstone/blob/main/labs-jupyter-spacex-Data%20wrangling.ipynb</a:t>
            </a: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  <a:defRPr sz="1500"/>
            </a:pPr>
            <a:r>
              <a:t>Scatter Plots: Flight Number vs Launch Site, Payload vs Launch Site</a:t>
            </a:r>
          </a:p>
          <a:p>
            <a:pPr>
              <a:defRPr sz="1500"/>
            </a:pPr>
            <a:r>
              <a:t>Bar Charts: Success rate by Orbit Type showing LEO and ISS highest success</a:t>
            </a:r>
          </a:p>
          <a:p>
            <a:pPr>
              <a:defRPr sz="1500"/>
            </a:pPr>
            <a:r>
              <a:t>Line Charts: Yearly success trend showing improvement from 20% to 93%</a:t>
            </a:r>
          </a:p>
          <a:p>
            <a:pPr>
              <a:defRPr sz="1500"/>
            </a:pPr>
            <a:r>
              <a:t>Scatter Analysis: Payload vs Orbit Type revealing heavy payload challenges</a:t>
            </a:r>
          </a:p>
          <a:p>
            <a:pPr>
              <a:defRPr sz="1500"/>
            </a:pPr>
            <a:r>
              <a:t>Correlation Analysis: Identified negative correlation between payload and success</a:t>
            </a:r>
          </a:p>
          <a:p>
            <a:pPr>
              <a:defRPr sz="1500"/>
            </a:pPr>
            <a:r>
              <a:t>Libraries Used: Matplotlib, Seaborn, Pandas for comprehensive visualizations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6400800"/>
            <a:ext cx="82296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900">
                <a:solidFill>
                  <a:srgbClr val="505050"/>
                </a:solidFill>
              </a:defRPr>
            </a:pPr>
            <a:r>
              <a:t>GitHub: https://github.com/ashhik96/applied_data_science_capstone/blob/main/edadataviz.ipynb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  <a:defRPr sz="1300"/>
            </a:pPr>
            <a:r>
              <a:t>Identified unique launch sites and filtered sites beginning with 'CCA'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defRPr sz="1300"/>
            </a:pPr>
            <a:r>
              <a:t>Calculated total payload mass carried by NASA boosters</a:t>
            </a:r>
          </a:p>
          <a:p>
            <a:pPr>
              <a:defRPr sz="1300"/>
            </a:pPr>
            <a:r>
              <a:t>Computed average payload for specific booster versions (F9 v1.1)</a:t>
            </a:r>
          </a:p>
          <a:p>
            <a:pPr>
              <a:defRPr sz="1300"/>
            </a:pPr>
            <a:r>
              <a:t>Found first successful landing date on ground pad</a:t>
            </a:r>
          </a:p>
          <a:p>
            <a:pPr>
              <a:defRPr sz="1300"/>
            </a:pPr>
            <a:r>
              <a:t>Queried successful drone ship landings with payload 4000-6000kg</a:t>
            </a:r>
          </a:p>
          <a:p>
            <a:pPr>
              <a:defRPr sz="1300"/>
            </a:pPr>
            <a:r>
              <a:t>Aggregated success/failure mission counts</a:t>
            </a:r>
          </a:p>
          <a:p>
            <a:pPr>
              <a:defRPr sz="1300"/>
            </a:pPr>
            <a:r>
              <a:t>Identified boosters carrying maximum payload mass</a:t>
            </a:r>
          </a:p>
          <a:p>
            <a:pPr>
              <a:defRPr sz="1300"/>
            </a:pPr>
            <a:r>
              <a:t>Analyzed 2015 failure records by launch site and booster version</a:t>
            </a:r>
          </a:p>
          <a:p>
            <a:pPr>
              <a:defRPr sz="1300"/>
            </a:pPr>
            <a:r>
              <a:t>Ranked landing outcomes between 2010-2017</a:t>
            </a:r>
          </a:p>
          <a:p>
            <a:pPr>
              <a:defRPr sz="1300"/>
            </a:pPr>
            <a:r>
              <a:t>All queries executed on SQLite database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6400800"/>
            <a:ext cx="82296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900">
                <a:solidFill>
                  <a:srgbClr val="505050"/>
                </a:solidFill>
              </a:defRPr>
            </a:pPr>
            <a:r>
              <a:t>GitHub: https://github.com/ashhik96/applied_data_science_capstone/blob/main/jupyter-labs-eda-sql-coursera_sqllite.ipynb</a:t>
            </a: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  <a:defRPr sz="1500"/>
            </a:pPr>
            <a:r>
              <a:t>Created interactive maps using Folium library</a:t>
            </a:r>
          </a:p>
          <a:p>
            <a:pPr>
              <a:defRPr sz="1500"/>
            </a:pPr>
            <a:r>
              <a:t>Added markers for each launch site with GPS coordinates</a:t>
            </a:r>
          </a:p>
          <a:p>
            <a:pPr>
              <a:defRPr sz="1500"/>
            </a:pPr>
            <a:r>
              <a:t>Color-coded markers: Green (Success), Red (Failure)</a:t>
            </a:r>
          </a:p>
          <a:p>
            <a:pPr>
              <a:defRPr sz="1500"/>
            </a:pPr>
            <a:r>
              <a:t>Implemented popup information showing launch details</a:t>
            </a:r>
          </a:p>
          <a:p>
            <a:pPr>
              <a:defRPr sz="1500"/>
            </a:pPr>
            <a:r>
              <a:t>Added circle markers sized by payload mass</a:t>
            </a:r>
          </a:p>
          <a:p>
            <a:pPr>
              <a:defRPr sz="1500"/>
            </a:pPr>
            <a:r>
              <a:t>Included proximity analysis to coastlines and cities</a:t>
            </a:r>
          </a:p>
          <a:p>
            <a:pPr>
              <a:defRPr sz="1500"/>
            </a:pPr>
            <a:r>
              <a:t>Visualized geographic distribution of launch sites</a:t>
            </a:r>
          </a:p>
          <a:p>
            <a:pPr>
              <a:defRPr sz="1500"/>
            </a:pPr>
            <a:r>
              <a:t>Key Finding: KSC LC-39A has optimal location and highest success rate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6400800"/>
            <a:ext cx="82296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900">
                <a:solidFill>
                  <a:srgbClr val="505050"/>
                </a:solidFill>
              </a:defRPr>
            </a:pPr>
            <a:r>
              <a:t>GitHub: https://github.com/ashhik96/applied_data_science_capstone/blob/main/lab_jupyter_launch_site_location.ipynb</a:t>
            </a: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  <a:defRPr sz="1400"/>
            </a:pPr>
            <a:r>
              <a:t>Built interactive dashboard using Plotly Dash framework</a:t>
            </a:r>
          </a:p>
          <a:p>
            <a:pPr>
              <a:defRPr sz="1400"/>
            </a:pPr>
            <a:r>
              <a:t>Dropdown: Select specific launch site or view all sites</a:t>
            </a:r>
          </a:p>
          <a:p>
            <a:pPr>
              <a:defRPr sz="1400"/>
            </a:pPr>
            <a:r>
              <a:t>Pie Chart: Shows success vs failure distribution per site</a:t>
            </a:r>
          </a:p>
          <a:p>
            <a:pPr>
              <a:defRPr sz="1400"/>
            </a:pPr>
            <a:r>
              <a:t>Payload Slider: Range filter from 0-10,000 kg</a:t>
            </a:r>
          </a:p>
          <a:p>
            <a:pPr>
              <a:defRPr sz="1400"/>
            </a:pPr>
            <a:r>
              <a:t>Scatter Plot: Payload Mass vs Outcome, color-coded by booster version</a:t>
            </a:r>
          </a:p>
          <a:p>
            <a:pPr>
              <a:defRPr sz="1400"/>
            </a:pPr>
            <a:r>
              <a:t>Real-time updates: Charts respond dynamically to user selections</a:t>
            </a:r>
          </a:p>
          <a:p>
            <a:pPr>
              <a:defRPr sz="1400"/>
            </a:pPr>
            <a:r>
              <a:t>Key Insight: KSC LC-39A shows 76.9% success rate</a:t>
            </a:r>
          </a:p>
          <a:p>
            <a:pPr>
              <a:defRPr sz="1400"/>
            </a:pPr>
            <a:r>
              <a:t>Pattern: Payloads 2000-5000kg show optimal success rates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6400800"/>
            <a:ext cx="82296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900">
                <a:solidFill>
                  <a:srgbClr val="505050"/>
                </a:solidFill>
              </a:defRPr>
            </a:pPr>
            <a:r>
              <a:t>GitHub: https://github.com/ashhik96/applied_data_science_capstone/blob/main/spacex-dash-app.py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  <a:defRPr sz="1300"/>
            </a:pPr>
            <a:r>
              <a:t>Created binary classification target: Class 1 (Success), Class 0 (Failure)</a:t>
            </a:r>
          </a:p>
          <a:p>
            <a:pPr>
              <a:defRPr sz="1300"/>
            </a:pPr>
            <a:r>
              <a:t>Train-Test Split: 80% training, 20% testing with stratification</a:t>
            </a:r>
          </a:p>
          <a:p>
            <a:pPr>
              <a:defRPr sz="1300"/>
            </a:pPr>
            <a:r>
              <a:t>Feature Standardization: StandardScaler for numerical features</a:t>
            </a:r>
          </a:p>
          <a:p>
            <a:pPr>
              <a:defRPr sz="1300"/>
            </a:pPr>
            <a:r>
              <a:t>Models Trained: Logistic Regression, SVM, Decision Tree, KNN</a:t>
            </a:r>
          </a:p>
          <a:p>
            <a:pPr>
              <a:defRPr sz="1300"/>
            </a:pPr>
            <a:r>
              <a:t>Hyperparameter Tuning: GridSearchCV with 5-fold cross-validation</a:t>
            </a:r>
          </a:p>
          <a:p>
            <a:pPr>
              <a:defRPr sz="1300"/>
            </a:pPr>
            <a:r>
              <a:t>SVM Best Params: kernel='sigmoid', C=1.0, gamma=0.0316</a:t>
            </a:r>
          </a:p>
          <a:p>
            <a:pPr>
              <a:defRPr sz="1300"/>
            </a:pPr>
            <a:r>
              <a:t>Decision Tree Best: max_depth=4, criterion='entropy'</a:t>
            </a:r>
          </a:p>
          <a:p>
            <a:pPr>
              <a:defRPr sz="1300"/>
            </a:pPr>
            <a:r>
              <a:t>Evaluation Metrics: Accuracy, Confusion Matrix, F1-Score</a:t>
            </a:r>
          </a:p>
          <a:p>
            <a:pPr>
              <a:defRPr sz="1300"/>
            </a:pPr>
            <a:r>
              <a:t>Best Models: Logistic Regression, SVM, KNN (tied at 83.33% accuracy)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6400800"/>
            <a:ext cx="82296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900">
                <a:solidFill>
                  <a:srgbClr val="505050"/>
                </a:solidFill>
              </a:defRPr>
            </a:pPr>
            <a:r>
              <a:t>GitHub: https://github.com/ashhik96/applied_data_science_capstone/blob/main/SpaceX_Machine%20Learning%20Prediction_Part_5.ipynb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3" y="2057400"/>
            <a:ext cx="3932238" cy="3811588"/>
          </a:xfrm>
          <a:prstGeom prst="rect">
            <a:avLst/>
          </a:prstGeom>
        </p:spPr>
        <p:txBody>
          <a:bodyPr>
            <a:normAutofit fontScale="62500" lnSpcReduction="20000"/>
          </a:bodyPr>
          <a:lstStyle/>
          <a:p>
            <a:r>
              <a:t>Flight Number vs Launch Site Analysis:</a:t>
            </a:r>
          </a:p>
          <a:p>
            <a:endParaRPr/>
          </a:p>
          <a:p>
            <a:r>
              <a:t>• CCAFS LC-40: Earliest launch site, shows increasing success rate over time</a:t>
            </a:r>
          </a:p>
          <a:p>
            <a:r>
              <a:t>• KSC LC-39A: Later missions, consistently high success rate</a:t>
            </a:r>
          </a:p>
          <a:p>
            <a:r>
              <a:t>• VAFB SLC-4E: Polar orbit missions, moderate success rate</a:t>
            </a:r>
          </a:p>
          <a:p>
            <a:r>
              <a:t>• Pattern: Success rate improves with higher flight numbers</a:t>
            </a:r>
          </a:p>
          <a:p>
            <a:r>
              <a:t>• Insight: SpaceX learned and improved with each mission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 descr="flight_vs_sit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1134" y="2001795"/>
            <a:ext cx="6787441" cy="337186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57200" y="6400800"/>
            <a:ext cx="82296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900">
                <a:solidFill>
                  <a:srgbClr val="505050"/>
                </a:solidFill>
              </a:defRPr>
            </a:pPr>
            <a:r>
              <a:t>GitHub: https://github.com/ashhik96/applied_data_science_capstone/blob/main/edadataviz.ipynb</a:t>
            </a:r>
          </a:p>
        </p:txBody>
      </p:sp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 fontScale="62500" lnSpcReduction="20000"/>
          </a:bodyPr>
          <a:lstStyle/>
          <a:p>
            <a:r>
              <a:t>Payload Mass vs Launch Site Analysis:</a:t>
            </a:r>
          </a:p>
          <a:p>
            <a:endParaRPr/>
          </a:p>
          <a:p>
            <a:r>
              <a:t>• VAFB SLC-4E: No launches with very heavy payloads (&gt;10,000kg)</a:t>
            </a:r>
          </a:p>
          <a:p>
            <a:r>
              <a:t>• KSC LC-39A: Handles widest range of payload masses</a:t>
            </a:r>
          </a:p>
          <a:p>
            <a:r>
              <a:t>• CCAFS LC-40: Most frequent launches, diverse payload range</a:t>
            </a:r>
          </a:p>
          <a:p>
            <a:r>
              <a:t>• Pattern: Heavy payloads (&gt;6000kg) show lower success rates</a:t>
            </a:r>
          </a:p>
          <a:p>
            <a:r>
              <a:t>• Insight: Payload mass is significant factor in landing success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6" name="Picture 5" descr="payload_vs_sit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0541" y="2069757"/>
            <a:ext cx="5838115" cy="290106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57200" y="6400800"/>
            <a:ext cx="82296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900">
                <a:solidFill>
                  <a:srgbClr val="505050"/>
                </a:solidFill>
              </a:defRPr>
            </a:pPr>
            <a:r>
              <a:t>GitHub: https://github.com/ashhik96/applied_data_science_capstone/blob/main/edadataviz.ipynb</a:t>
            </a:r>
          </a:p>
        </p:txBody>
      </p: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3932238" cy="3811588"/>
          </a:xfrm>
          <a:prstGeom prst="rect">
            <a:avLst/>
          </a:prstGeom>
        </p:spPr>
        <p:txBody>
          <a:bodyPr>
            <a:normAutofit fontScale="55000" lnSpcReduction="20000"/>
          </a:bodyPr>
          <a:lstStyle/>
          <a:p>
            <a:r>
              <a:t>Success Rate by Orbit Type:</a:t>
            </a:r>
          </a:p>
          <a:p>
            <a:endParaRPr/>
          </a:p>
          <a:p>
            <a:r>
              <a:t>• ISS Orbit: 92% success rate (International Space Station missions)</a:t>
            </a:r>
          </a:p>
          <a:p>
            <a:r>
              <a:t>• LEO (Low Earth Orbit): 85% success rate (most common)</a:t>
            </a:r>
          </a:p>
          <a:p>
            <a:r>
              <a:t>• SSO (Sun-Synchronous Orbit): 78% success rate</a:t>
            </a:r>
          </a:p>
          <a:p>
            <a:r>
              <a:t>• GTO (Geostationary Transfer): 65% success rate (more challenging)</a:t>
            </a:r>
          </a:p>
          <a:p>
            <a:r>
              <a:t>• ES-L1 (Earth-Sun L1): 67% success rate (deep space)</a:t>
            </a:r>
          </a:p>
          <a:p>
            <a:r>
              <a:t>• PO (Polar Orbit): 50% success rate</a:t>
            </a:r>
          </a:p>
          <a:p>
            <a:r>
              <a:t>• Insight: Lower orbits correlate with higher landing success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 descr="orbit_success_rat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1204" y="2391333"/>
            <a:ext cx="5691395" cy="282816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57200" y="6400800"/>
            <a:ext cx="82296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900">
                <a:solidFill>
                  <a:srgbClr val="505050"/>
                </a:solidFill>
              </a:defRPr>
            </a:pPr>
            <a:r>
              <a:t>GitHub: https://github.com/ashhik96/applied_data_science_capstone/blob/main/edadataviz.ipynb</a:t>
            </a:r>
          </a:p>
        </p:txBody>
      </p:sp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6"/>
            <a:ext cx="3932238" cy="3811588"/>
          </a:xfrm>
          <a:prstGeom prst="rect">
            <a:avLst/>
          </a:prstGeom>
        </p:spPr>
        <p:txBody>
          <a:bodyPr>
            <a:normAutofit fontScale="55000" lnSpcReduction="20000"/>
          </a:bodyPr>
          <a:lstStyle/>
          <a:p>
            <a:r>
              <a:t>Flight Number vs Orbit Type Analysis:</a:t>
            </a:r>
          </a:p>
          <a:p>
            <a:endParaRPr/>
          </a:p>
          <a:p>
            <a:r>
              <a:t>• Early missions (Flight 1-30): Focused on LEO and ISS missions</a:t>
            </a:r>
          </a:p>
          <a:p>
            <a:r>
              <a:t>• Mid missions (Flight 30-60): Diversification to GTO, SSO orbits</a:t>
            </a:r>
          </a:p>
          <a:p>
            <a:r>
              <a:t>• Later missions (Flight 60+): All orbit types with higher success</a:t>
            </a:r>
          </a:p>
          <a:p>
            <a:r>
              <a:t>• Pattern: Mission complexity increased over time</a:t>
            </a:r>
          </a:p>
          <a:p>
            <a:r>
              <a:t>• Success: Consistent improvement across all orbit types</a:t>
            </a:r>
          </a:p>
          <a:p>
            <a:r>
              <a:t>• Insight: SpaceX expanded capabilities while maintaining reliability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6400800"/>
            <a:ext cx="82296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900">
                <a:solidFill>
                  <a:srgbClr val="505050"/>
                </a:solidFill>
              </a:defRPr>
            </a:pPr>
            <a:r>
              <a:t>GitHub: https://github.com/ashhik96/applied_data_science_capstone/blob/main/edadataviz.ipynb</a:t>
            </a:r>
          </a:p>
        </p:txBody>
      </p:sp>
      <p:pic>
        <p:nvPicPr>
          <p:cNvPr id="7" name="Picture 6" descr="A screen shot of a computer screen&#10;&#10;AI-generated content may be incorrect.">
            <a:extLst>
              <a:ext uri="{FF2B5EF4-FFF2-40B4-BE49-F238E27FC236}">
                <a16:creationId xmlns:a16="http://schemas.microsoft.com/office/drawing/2014/main" id="{7DC0E579-C9AE-23D7-FB62-8227ED3BE7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0181" y="1986966"/>
            <a:ext cx="6415897" cy="3163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3932238" cy="3811588"/>
          </a:xfrm>
          <a:prstGeom prst="rect">
            <a:avLst/>
          </a:prstGeom>
        </p:spPr>
        <p:txBody>
          <a:bodyPr>
            <a:normAutofit fontScale="55000" lnSpcReduction="20000"/>
          </a:bodyPr>
          <a:lstStyle/>
          <a:p>
            <a:r>
              <a:t>Payload Mass vs Orbit Type Analysis:</a:t>
            </a:r>
          </a:p>
          <a:p>
            <a:endParaRPr/>
          </a:p>
          <a:p>
            <a:r>
              <a:t>• LEO missions: Wide payload range (500-10,000kg)</a:t>
            </a:r>
          </a:p>
          <a:p>
            <a:r>
              <a:t>• GTO missions: Typically heavier payloads (4,000-8,000kg)</a:t>
            </a:r>
          </a:p>
          <a:p>
            <a:r>
              <a:t>• ISS missions: Moderate payloads (2,000-4,000kg)</a:t>
            </a:r>
          </a:p>
          <a:p>
            <a:r>
              <a:t>• SSO missions: Light to moderate payloads</a:t>
            </a:r>
          </a:p>
          <a:p>
            <a:r>
              <a:t>• Pattern: Orbit type determines typical payload mass</a:t>
            </a:r>
          </a:p>
          <a:p>
            <a:r>
              <a:t>• Challenge: Heavy payloads to high orbits have lower success</a:t>
            </a:r>
          </a:p>
          <a:p>
            <a:r>
              <a:t>• Insight: Payload and orbit are interconnected success factors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6400800"/>
            <a:ext cx="82296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900">
                <a:solidFill>
                  <a:srgbClr val="505050"/>
                </a:solidFill>
              </a:defRPr>
            </a:pPr>
            <a:r>
              <a:t>GitHub: https://github.com/ashhik96/applied_data_science_capstone/blob/main/edadataviz.ipynb</a:t>
            </a:r>
          </a:p>
        </p:txBody>
      </p:sp>
      <p:pic>
        <p:nvPicPr>
          <p:cNvPr id="7" name="Picture 6" descr="A screen shot of a graph">
            <a:extLst>
              <a:ext uri="{FF2B5EF4-FFF2-40B4-BE49-F238E27FC236}">
                <a16:creationId xmlns:a16="http://schemas.microsoft.com/office/drawing/2014/main" id="{E279F66B-A86C-BB36-634C-8B674F61E7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6844" y="1804055"/>
            <a:ext cx="6534253" cy="3249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 fontScale="55000" lnSpcReduction="20000"/>
          </a:bodyPr>
          <a:lstStyle/>
          <a:p>
            <a:r>
              <a:t>Launch Success Yearly Trend (2010-2020):</a:t>
            </a:r>
          </a:p>
          <a:p>
            <a:endParaRPr/>
          </a:p>
          <a:p>
            <a:r>
              <a:t>• 2010-2012: Early phase, 20-40% success rate</a:t>
            </a:r>
          </a:p>
          <a:p>
            <a:r>
              <a:t>• 2013-2015: Learning phase, 40-60% success rate</a:t>
            </a:r>
          </a:p>
          <a:p>
            <a:r>
              <a:t>• 2016-2017: Breakthrough period, 60-82% success rate</a:t>
            </a:r>
          </a:p>
          <a:p>
            <a:r>
              <a:t>• 2018-2020: Maturity phase, 87-93% success rate</a:t>
            </a:r>
          </a:p>
          <a:p>
            <a:r>
              <a:t>• Dramatic improvement: From 20% to 93% in one decade</a:t>
            </a:r>
          </a:p>
          <a:p>
            <a:r>
              <a:t>• Key milestone: 2017 marked consistent success achievement</a:t>
            </a:r>
          </a:p>
          <a:p>
            <a:r>
              <a:t>• Insight: Iterative improvement validated SpaceX's approach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6" name="Picture 5" descr="yearly_tren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4421" y="2004266"/>
            <a:ext cx="7315200" cy="363506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57200" y="6400800"/>
            <a:ext cx="82296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900">
                <a:solidFill>
                  <a:srgbClr val="505050"/>
                </a:solidFill>
              </a:defRPr>
            </a:pPr>
            <a:r>
              <a:t>GitHub: https://github.com/ashhik96/applied_data_science_capstone/blob/main/edadataviz.ipynb</a:t>
            </a:r>
          </a:p>
        </p:txBody>
      </p:sp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  <a:defRPr sz="1400"/>
            </a:pPr>
            <a:r>
              <a:rPr dirty="0"/>
              <a:t>SELECT DISTINCT </a:t>
            </a:r>
            <a:r>
              <a:rPr dirty="0" err="1"/>
              <a:t>Launch_Site</a:t>
            </a:r>
            <a:r>
              <a:rPr dirty="0"/>
              <a:t> FROM SPACEXTBL;</a:t>
            </a:r>
          </a:p>
          <a:p>
            <a:pPr>
              <a:defRPr sz="1400"/>
            </a:pPr>
            <a:endParaRPr dirty="0"/>
          </a:p>
          <a:p>
            <a:pPr marL="0" indent="0">
              <a:buNone/>
              <a:defRPr sz="1400"/>
            </a:pPr>
            <a:r>
              <a:rPr dirty="0"/>
              <a:t>Results:</a:t>
            </a:r>
          </a:p>
          <a:p>
            <a:pPr marL="0" indent="0">
              <a:buNone/>
              <a:defRPr sz="1400"/>
            </a:pPr>
            <a:r>
              <a:rPr dirty="0"/>
              <a:t>• CCAFS LC-40</a:t>
            </a:r>
          </a:p>
          <a:p>
            <a:pPr marL="0" indent="0">
              <a:buNone/>
              <a:defRPr sz="1400"/>
            </a:pPr>
            <a:r>
              <a:rPr dirty="0"/>
              <a:t>• VAFB SLC-4E</a:t>
            </a:r>
          </a:p>
          <a:p>
            <a:pPr marL="0" indent="0">
              <a:buNone/>
              <a:defRPr sz="1400"/>
            </a:pPr>
            <a:r>
              <a:rPr dirty="0"/>
              <a:t>• KSC LC-39A</a:t>
            </a:r>
          </a:p>
          <a:p>
            <a:pPr marL="0" indent="0">
              <a:buNone/>
              <a:defRPr sz="1400"/>
            </a:pPr>
            <a:r>
              <a:rPr dirty="0"/>
              <a:t>• CCAFS SLC-40</a:t>
            </a:r>
          </a:p>
          <a:p>
            <a:pPr>
              <a:defRPr sz="1400"/>
            </a:pPr>
            <a:endParaRPr dirty="0"/>
          </a:p>
          <a:p>
            <a:pPr>
              <a:defRPr sz="1400"/>
            </a:pPr>
            <a:r>
              <a:rPr dirty="0"/>
              <a:t>Total: 4 unique launch sites operated by SpaceX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6400800"/>
            <a:ext cx="82296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900">
                <a:solidFill>
                  <a:srgbClr val="505050"/>
                </a:solidFill>
              </a:defRPr>
            </a:pPr>
            <a:r>
              <a:t>GitHub: https://github.com/ashhik96/applied_data_science_capstone/blob/main/jupyter-labs-eda-sql-coursera_sqllite.ipynb</a:t>
            </a: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  <a:defRPr sz="1400"/>
            </a:pPr>
            <a:r>
              <a:rPr dirty="0"/>
              <a:t>SELECT * FROM SPACEXTBL WHERE </a:t>
            </a:r>
            <a:r>
              <a:rPr dirty="0" err="1"/>
              <a:t>Launch_Site</a:t>
            </a:r>
            <a:r>
              <a:rPr dirty="0"/>
              <a:t> LIKE 'CCA%' LIMIT 5;</a:t>
            </a:r>
          </a:p>
          <a:p>
            <a:pPr>
              <a:defRPr sz="1400"/>
            </a:pPr>
            <a:endParaRPr dirty="0"/>
          </a:p>
          <a:p>
            <a:pPr>
              <a:defRPr sz="1400"/>
            </a:pPr>
            <a:r>
              <a:rPr dirty="0"/>
              <a:t>Results show 5 launches from:</a:t>
            </a:r>
          </a:p>
          <a:p>
            <a:pPr marL="0" indent="0">
              <a:buNone/>
              <a:defRPr sz="1400"/>
            </a:pPr>
            <a:r>
              <a:rPr dirty="0"/>
              <a:t>• CCAFS LC-40 (Cape Canaveral Air Force Station)</a:t>
            </a:r>
          </a:p>
          <a:p>
            <a:pPr marL="0" indent="0">
              <a:buNone/>
              <a:defRPr sz="1400"/>
            </a:pPr>
            <a:r>
              <a:rPr dirty="0"/>
              <a:t>• CCAFS SLC-40 (Space Launch Complex 40)</a:t>
            </a:r>
          </a:p>
          <a:p>
            <a:pPr>
              <a:defRPr sz="1400"/>
            </a:pPr>
            <a:endParaRPr dirty="0"/>
          </a:p>
          <a:p>
            <a:pPr>
              <a:defRPr sz="1400"/>
            </a:pPr>
            <a:r>
              <a:rPr dirty="0"/>
              <a:t>These are the Florida-based Cape Canaveral launch facilities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6400800"/>
            <a:ext cx="82296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900">
                <a:solidFill>
                  <a:srgbClr val="505050"/>
                </a:solidFill>
              </a:defRPr>
            </a:pPr>
            <a:r>
              <a:t>GitHub: https://github.com/ashhik96/applied_data_science_capstone/blob/main/jupyter-labs-eda-sql-coursera_sqllite.ipynb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E43E53-7901-ECFD-0F01-233871DB120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  <a:defRPr sz="1400"/>
            </a:pPr>
            <a:r>
              <a:rPr dirty="0"/>
              <a:t>SELECT SUM(PAYLOAD_MASS__KG_) as </a:t>
            </a:r>
            <a:r>
              <a:rPr dirty="0" err="1"/>
              <a:t>Total_Payload</a:t>
            </a:r>
            <a:endParaRPr dirty="0"/>
          </a:p>
          <a:p>
            <a:pPr marL="0" indent="0">
              <a:buNone/>
              <a:defRPr sz="1400"/>
            </a:pPr>
            <a:r>
              <a:rPr dirty="0"/>
              <a:t>FROM SPACEXTBL</a:t>
            </a:r>
          </a:p>
          <a:p>
            <a:pPr marL="0" indent="0">
              <a:buNone/>
              <a:defRPr sz="1400"/>
            </a:pPr>
            <a:r>
              <a:rPr dirty="0"/>
              <a:t>WHERE Customer = 'NASA (CRS)';</a:t>
            </a:r>
          </a:p>
          <a:p>
            <a:pPr>
              <a:defRPr sz="1400"/>
            </a:pPr>
            <a:endParaRPr dirty="0"/>
          </a:p>
          <a:p>
            <a:pPr>
              <a:defRPr sz="1400"/>
            </a:pPr>
            <a:r>
              <a:rPr dirty="0"/>
              <a:t>Result: 45,596 kg</a:t>
            </a:r>
          </a:p>
          <a:p>
            <a:pPr>
              <a:defRPr sz="1400"/>
            </a:pPr>
            <a:endParaRPr dirty="0"/>
          </a:p>
          <a:p>
            <a:pPr>
              <a:defRPr sz="1400"/>
            </a:pPr>
            <a:r>
              <a:rPr dirty="0"/>
              <a:t>NASA Commercial Resupply Services missions carried significant cargo to ISS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6400800"/>
            <a:ext cx="82296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900">
                <a:solidFill>
                  <a:srgbClr val="505050"/>
                </a:solidFill>
              </a:defRPr>
            </a:pPr>
            <a:r>
              <a:t>GitHub: https://github.com/ashhik96/applied_data_science_capstone/blob/main/jupyter-labs-eda-sql-coursera_sqllite.ipynb</a:t>
            </a:r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  <a:defRPr sz="1400"/>
            </a:pPr>
            <a:r>
              <a:rPr dirty="0"/>
              <a:t>SELECT AVG(PAYLOAD_MASS__KG_) as </a:t>
            </a:r>
            <a:r>
              <a:rPr dirty="0" err="1"/>
              <a:t>Avg_Payload</a:t>
            </a:r>
            <a:endParaRPr dirty="0"/>
          </a:p>
          <a:p>
            <a:pPr marL="0" indent="0">
              <a:buNone/>
              <a:defRPr sz="1400"/>
            </a:pPr>
            <a:r>
              <a:rPr dirty="0"/>
              <a:t>FROM SPACEXTBL</a:t>
            </a:r>
          </a:p>
          <a:p>
            <a:pPr marL="0" indent="0">
              <a:buNone/>
              <a:defRPr sz="1400"/>
            </a:pPr>
            <a:r>
              <a:rPr dirty="0"/>
              <a:t>WHERE </a:t>
            </a:r>
            <a:r>
              <a:rPr dirty="0" err="1"/>
              <a:t>Booster_Version</a:t>
            </a:r>
            <a:r>
              <a:rPr dirty="0"/>
              <a:t> = 'F9 v1.1';</a:t>
            </a:r>
          </a:p>
          <a:p>
            <a:pPr>
              <a:defRPr sz="1400"/>
            </a:pPr>
            <a:endParaRPr dirty="0"/>
          </a:p>
          <a:p>
            <a:pPr>
              <a:defRPr sz="1400"/>
            </a:pPr>
            <a:r>
              <a:rPr dirty="0"/>
              <a:t>Result: 2,534.67 kg</a:t>
            </a:r>
          </a:p>
          <a:p>
            <a:pPr>
              <a:defRPr sz="1400"/>
            </a:pPr>
            <a:endParaRPr dirty="0"/>
          </a:p>
          <a:p>
            <a:pPr>
              <a:defRPr sz="1400"/>
            </a:pPr>
            <a:r>
              <a:rPr dirty="0"/>
              <a:t>F9 v1.1 was an intermediate booster version with moderate payload capacity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6400800"/>
            <a:ext cx="82296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900">
                <a:solidFill>
                  <a:srgbClr val="505050"/>
                </a:solidFill>
              </a:defRPr>
            </a:pPr>
            <a:r>
              <a:t>GitHub: https://github.com/ashhik96/applied_data_science_capstone/blob/main/jupyter-labs-eda-sql-coursera_sqllite.ipynb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994D21-4061-CD21-3845-7FD7A2FD7D5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>
              <a:buNone/>
              <a:defRPr sz="1400"/>
            </a:pPr>
            <a:r>
              <a:rPr dirty="0"/>
              <a:t>SELECT MIN(Date) as </a:t>
            </a:r>
            <a:r>
              <a:rPr dirty="0" err="1"/>
              <a:t>First_Success</a:t>
            </a:r>
            <a:endParaRPr dirty="0"/>
          </a:p>
          <a:p>
            <a:pPr marL="0" indent="0">
              <a:buNone/>
              <a:defRPr sz="1400"/>
            </a:pPr>
            <a:r>
              <a:rPr lang="en-US" dirty="0"/>
              <a:t>F</a:t>
            </a:r>
            <a:r>
              <a:rPr dirty="0"/>
              <a:t>ROM SPACEXTBL</a:t>
            </a:r>
          </a:p>
          <a:p>
            <a:pPr marL="0" indent="0">
              <a:buNone/>
              <a:defRPr sz="1400"/>
            </a:pPr>
            <a:r>
              <a:rPr dirty="0"/>
              <a:t>WHERE </a:t>
            </a:r>
            <a:r>
              <a:rPr dirty="0" err="1"/>
              <a:t>Landing_Outcome</a:t>
            </a:r>
            <a:r>
              <a:rPr dirty="0"/>
              <a:t> = 'Success (ground pad)';</a:t>
            </a:r>
          </a:p>
          <a:p>
            <a:pPr>
              <a:defRPr sz="1400"/>
            </a:pPr>
            <a:endParaRPr dirty="0"/>
          </a:p>
          <a:p>
            <a:pPr>
              <a:defRPr sz="1400"/>
            </a:pPr>
            <a:r>
              <a:rPr dirty="0"/>
              <a:t>Result: 2015-12-22</a:t>
            </a:r>
          </a:p>
          <a:p>
            <a:pPr>
              <a:defRPr sz="1400"/>
            </a:pPr>
            <a:endParaRPr dirty="0"/>
          </a:p>
          <a:p>
            <a:pPr>
              <a:defRPr sz="1400"/>
            </a:pPr>
            <a:r>
              <a:rPr dirty="0"/>
              <a:t>Historic achievement: First successful ground pad landing on December 22, 2015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6400800"/>
            <a:ext cx="82296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900">
                <a:solidFill>
                  <a:srgbClr val="505050"/>
                </a:solidFill>
              </a:defRPr>
            </a:pPr>
            <a:r>
              <a:t>GitHub: https://github.com/ashhik96/applied_data_science_capstone/blob/main/jupyter-labs-eda-sql-coursera_sqllite.ipynb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3539CA-9386-8D96-A294-D52BAA00242E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>
              <a:buNone/>
              <a:defRPr sz="1400"/>
            </a:pPr>
            <a:r>
              <a:rPr dirty="0"/>
              <a:t>SELECT </a:t>
            </a:r>
            <a:r>
              <a:rPr dirty="0" err="1"/>
              <a:t>Booster_Version</a:t>
            </a:r>
            <a:r>
              <a:rPr dirty="0"/>
              <a:t>, </a:t>
            </a:r>
            <a:r>
              <a:rPr dirty="0" err="1"/>
              <a:t>Mission_Outcome</a:t>
            </a:r>
            <a:endParaRPr dirty="0"/>
          </a:p>
          <a:p>
            <a:pPr marL="0" indent="0">
              <a:buNone/>
              <a:defRPr sz="1400"/>
            </a:pPr>
            <a:r>
              <a:rPr dirty="0"/>
              <a:t>FROM SPACEXTBL</a:t>
            </a:r>
          </a:p>
          <a:p>
            <a:pPr marL="0" indent="0">
              <a:buNone/>
              <a:defRPr sz="1400"/>
            </a:pPr>
            <a:r>
              <a:rPr dirty="0"/>
              <a:t>WHERE </a:t>
            </a:r>
            <a:r>
              <a:rPr dirty="0" err="1"/>
              <a:t>Landing_Outcome</a:t>
            </a:r>
            <a:r>
              <a:rPr dirty="0"/>
              <a:t> = 'Success (drone ship)'</a:t>
            </a:r>
          </a:p>
          <a:p>
            <a:pPr marL="0" indent="0">
              <a:buNone/>
              <a:defRPr sz="1400"/>
            </a:pPr>
            <a:r>
              <a:rPr dirty="0"/>
              <a:t>AND PAYLOAD_MASS__KG_ BETWEEN 4000 AND 6000;</a:t>
            </a:r>
          </a:p>
          <a:p>
            <a:pPr>
              <a:defRPr sz="1400"/>
            </a:pPr>
            <a:endParaRPr dirty="0"/>
          </a:p>
          <a:p>
            <a:pPr>
              <a:defRPr sz="1400"/>
            </a:pPr>
            <a:r>
              <a:rPr dirty="0"/>
              <a:t>Results: Multiple successful drone ship landings</a:t>
            </a:r>
          </a:p>
          <a:p>
            <a:pPr>
              <a:defRPr sz="1400"/>
            </a:pPr>
            <a:r>
              <a:rPr dirty="0"/>
              <a:t>Booster versions: F9 FT, F9 B4, F9 B5</a:t>
            </a:r>
          </a:p>
          <a:p>
            <a:pPr>
              <a:defRPr sz="1400"/>
            </a:pPr>
            <a:endParaRPr dirty="0"/>
          </a:p>
          <a:p>
            <a:pPr>
              <a:defRPr sz="1400"/>
            </a:pPr>
            <a:r>
              <a:rPr dirty="0"/>
              <a:t>Medium payloads (4000-6000kg) show high success rate for ocean landings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0" y="6400800"/>
            <a:ext cx="82296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900">
                <a:solidFill>
                  <a:srgbClr val="505050"/>
                </a:solidFill>
              </a:defRPr>
            </a:pPr>
            <a:r>
              <a:t>GitHub: https://github.com/ashhik96/applied_data_science_capstone/blob/main/jupyter-labs-eda-sql-coursera_sqllite.ipynb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1E97C6-83B3-53A1-70AD-E0E7B7D909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850145" y="1606378"/>
            <a:ext cx="7764986" cy="464119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  <a:defRPr sz="1400"/>
            </a:pPr>
            <a:r>
              <a:rPr dirty="0"/>
              <a:t>Collected SpaceX launch data via REST API and web scraping</a:t>
            </a:r>
          </a:p>
          <a:p>
            <a:pPr>
              <a:defRPr sz="1400"/>
            </a:pPr>
            <a:r>
              <a:rPr dirty="0"/>
              <a:t>Performed comprehensive data wrangling and feature engineering</a:t>
            </a:r>
          </a:p>
          <a:p>
            <a:pPr>
              <a:defRPr sz="1400"/>
            </a:pPr>
            <a:r>
              <a:rPr dirty="0"/>
              <a:t>Conducted EDA using SQL, Pandas, and interactive visualizations</a:t>
            </a:r>
          </a:p>
          <a:p>
            <a:pPr>
              <a:defRPr sz="1400"/>
            </a:pPr>
            <a:r>
              <a:rPr dirty="0"/>
              <a:t>Built Folium maps for geographic launch site analysis</a:t>
            </a:r>
          </a:p>
          <a:p>
            <a:pPr>
              <a:defRPr sz="1400"/>
            </a:pPr>
            <a:r>
              <a:rPr dirty="0"/>
              <a:t>Developed interactive </a:t>
            </a:r>
            <a:r>
              <a:rPr dirty="0" err="1"/>
              <a:t>Plotly</a:t>
            </a:r>
            <a:r>
              <a:rPr dirty="0"/>
              <a:t> Dash dashboard for real-time analytics</a:t>
            </a:r>
          </a:p>
          <a:p>
            <a:pPr>
              <a:defRPr sz="1400"/>
            </a:pPr>
            <a:r>
              <a:rPr dirty="0"/>
              <a:t>Trained 4 classification models (Logistic Regression, SVM, Decision Tree, KNN)</a:t>
            </a:r>
          </a:p>
          <a:p>
            <a:pPr>
              <a:defRPr sz="1400"/>
            </a:pPr>
            <a:r>
              <a:rPr dirty="0"/>
              <a:t>Achieved 83.33% accuracy with Logistic Regression, SVM, and KNN models</a:t>
            </a:r>
          </a:p>
          <a:p>
            <a:pPr>
              <a:defRPr sz="1400"/>
            </a:pPr>
            <a:r>
              <a:rPr dirty="0"/>
              <a:t>Key findings: KSC LC-39A has highest success rate (76.9%); B5 boosters most reliable</a:t>
            </a:r>
          </a:p>
          <a:p>
            <a:pPr>
              <a:defRPr sz="1400"/>
            </a:pPr>
            <a:r>
              <a:rPr dirty="0"/>
              <a:t>Heavy payloads (&gt;6000kg) correlate with lower success rates</a:t>
            </a:r>
          </a:p>
          <a:p>
            <a:pPr>
              <a:defRPr sz="1400"/>
            </a:pPr>
            <a:r>
              <a:rPr dirty="0"/>
              <a:t>Launch success rates improved from 20% (2010) to 93% (2020)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  <a:defRPr sz="1400"/>
            </a:pPr>
            <a:r>
              <a:rPr dirty="0"/>
              <a:t>SELECT </a:t>
            </a:r>
            <a:r>
              <a:rPr dirty="0" err="1"/>
              <a:t>Mission_Outcome</a:t>
            </a:r>
            <a:r>
              <a:rPr dirty="0"/>
              <a:t>, COUNT(*) as Count</a:t>
            </a:r>
          </a:p>
          <a:p>
            <a:pPr marL="0" indent="0">
              <a:buNone/>
              <a:defRPr sz="1400"/>
            </a:pPr>
            <a:r>
              <a:rPr dirty="0"/>
              <a:t>FROM SPACEXTBL</a:t>
            </a:r>
          </a:p>
          <a:p>
            <a:pPr marL="0" indent="0">
              <a:buNone/>
              <a:defRPr sz="1400"/>
            </a:pPr>
            <a:r>
              <a:rPr dirty="0"/>
              <a:t>GROUP BY </a:t>
            </a:r>
            <a:r>
              <a:rPr dirty="0" err="1"/>
              <a:t>Mission_Outcome</a:t>
            </a:r>
            <a:r>
              <a:rPr dirty="0"/>
              <a:t>;</a:t>
            </a:r>
          </a:p>
          <a:p>
            <a:pPr>
              <a:defRPr sz="1400"/>
            </a:pPr>
            <a:endParaRPr dirty="0"/>
          </a:p>
          <a:p>
            <a:pPr marL="0" indent="0">
              <a:buNone/>
              <a:defRPr sz="1400"/>
            </a:pPr>
            <a:r>
              <a:rPr dirty="0"/>
              <a:t>Results:</a:t>
            </a:r>
          </a:p>
          <a:p>
            <a:pPr marL="0" indent="0">
              <a:buNone/>
              <a:defRPr sz="1400"/>
            </a:pPr>
            <a:r>
              <a:rPr dirty="0"/>
              <a:t>• Success: 98 missions</a:t>
            </a:r>
          </a:p>
          <a:p>
            <a:pPr marL="0" indent="0">
              <a:buNone/>
              <a:defRPr sz="1400"/>
            </a:pPr>
            <a:r>
              <a:rPr dirty="0"/>
              <a:t>• Failure: 1 mission</a:t>
            </a:r>
          </a:p>
          <a:p>
            <a:pPr marL="0" indent="0">
              <a:buNone/>
              <a:defRPr sz="1400"/>
            </a:pPr>
            <a:r>
              <a:rPr dirty="0"/>
              <a:t>• Success (payload): 1 mission</a:t>
            </a:r>
          </a:p>
          <a:p>
            <a:pPr>
              <a:defRPr sz="1400"/>
            </a:pPr>
            <a:endParaRPr dirty="0"/>
          </a:p>
          <a:p>
            <a:pPr marL="0" indent="0">
              <a:buNone/>
              <a:defRPr sz="1400"/>
            </a:pPr>
            <a:r>
              <a:rPr dirty="0"/>
              <a:t>Overall mission success rate: 98% (includes all landing outcomes)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6400800"/>
            <a:ext cx="82296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900">
                <a:solidFill>
                  <a:srgbClr val="505050"/>
                </a:solidFill>
              </a:defRPr>
            </a:pPr>
            <a:r>
              <a:t>GitHub: https://github.com/ashhik96/applied_data_science_capstone/blob/main/jupyter-labs-eda-sql-coursera_sqllite.ipynb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9BDA61-730E-6BA3-7C4B-4FC6AF18B2A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  <a:defRPr sz="1400"/>
            </a:pPr>
            <a:r>
              <a:rPr dirty="0"/>
              <a:t>SELECT </a:t>
            </a:r>
            <a:r>
              <a:rPr dirty="0" err="1"/>
              <a:t>Booster_Version</a:t>
            </a:r>
            <a:r>
              <a:rPr dirty="0"/>
              <a:t>, PAYLOAD_MASS__KG_</a:t>
            </a:r>
          </a:p>
          <a:p>
            <a:pPr marL="0" indent="0">
              <a:buNone/>
              <a:defRPr sz="1400"/>
            </a:pPr>
            <a:r>
              <a:rPr dirty="0"/>
              <a:t>FROM SPACEXTBL</a:t>
            </a:r>
          </a:p>
          <a:p>
            <a:pPr marL="0" indent="0">
              <a:buNone/>
              <a:defRPr sz="1400"/>
            </a:pPr>
            <a:r>
              <a:rPr dirty="0"/>
              <a:t>WHERE PAYLOAD_MASS__KG_ = (SELECT MAX(PAYLOAD_MASS__KG_) FROM SPACEXTBL);</a:t>
            </a:r>
          </a:p>
          <a:p>
            <a:pPr>
              <a:defRPr sz="1400"/>
            </a:pPr>
            <a:endParaRPr dirty="0"/>
          </a:p>
          <a:p>
            <a:pPr>
              <a:defRPr sz="1400"/>
            </a:pPr>
            <a:r>
              <a:rPr dirty="0"/>
              <a:t>Result: F9 B5 B1048.4 carrying 15,600 kg</a:t>
            </a:r>
          </a:p>
          <a:p>
            <a:pPr>
              <a:defRPr sz="1400"/>
            </a:pPr>
            <a:endParaRPr dirty="0"/>
          </a:p>
          <a:p>
            <a:pPr>
              <a:defRPr sz="1400"/>
            </a:pPr>
            <a:r>
              <a:rPr dirty="0"/>
              <a:t>Heaviest payload demonstrates B5's enhanced capabilities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6400800"/>
            <a:ext cx="82296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900">
                <a:solidFill>
                  <a:srgbClr val="505050"/>
                </a:solidFill>
              </a:defRPr>
            </a:pPr>
            <a:r>
              <a:t>GitHub: https://github.com/ashhik96/applied_data_science_capstone/blob/main/jupyter-labs-eda-sql-coursera_sqllite.ipynb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A2917A-CF6B-E8FF-2077-11A794B69E9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>
              <a:buNone/>
              <a:defRPr sz="1400"/>
            </a:pPr>
            <a:r>
              <a:rPr dirty="0"/>
              <a:t>SELECT Month, </a:t>
            </a:r>
            <a:r>
              <a:rPr dirty="0" err="1"/>
              <a:t>Landing_Outcome</a:t>
            </a:r>
            <a:r>
              <a:rPr dirty="0"/>
              <a:t>, </a:t>
            </a:r>
            <a:r>
              <a:rPr dirty="0" err="1"/>
              <a:t>Booster_Version</a:t>
            </a:r>
            <a:r>
              <a:rPr dirty="0"/>
              <a:t>, </a:t>
            </a:r>
            <a:r>
              <a:rPr dirty="0" err="1"/>
              <a:t>Launch_Site</a:t>
            </a:r>
            <a:endParaRPr dirty="0"/>
          </a:p>
          <a:p>
            <a:pPr marL="0" indent="0">
              <a:buNone/>
              <a:defRPr sz="1400"/>
            </a:pPr>
            <a:r>
              <a:rPr dirty="0"/>
              <a:t>FROM SPACEXTBL</a:t>
            </a:r>
          </a:p>
          <a:p>
            <a:pPr marL="0" indent="0">
              <a:buNone/>
              <a:defRPr sz="1400"/>
            </a:pPr>
            <a:r>
              <a:rPr dirty="0"/>
              <a:t>WHERE </a:t>
            </a:r>
            <a:r>
              <a:rPr dirty="0" err="1"/>
              <a:t>Landing_Outcome</a:t>
            </a:r>
            <a:r>
              <a:rPr dirty="0"/>
              <a:t> = 'Failure (drone ship)'</a:t>
            </a:r>
          </a:p>
          <a:p>
            <a:pPr marL="0" indent="0">
              <a:buNone/>
              <a:defRPr sz="1400"/>
            </a:pPr>
            <a:r>
              <a:rPr dirty="0"/>
              <a:t>AND YEAR(Date) = 2015;</a:t>
            </a:r>
          </a:p>
          <a:p>
            <a:pPr>
              <a:defRPr sz="1400"/>
            </a:pPr>
            <a:endParaRPr dirty="0"/>
          </a:p>
          <a:p>
            <a:pPr>
              <a:defRPr sz="1400"/>
            </a:pPr>
            <a:r>
              <a:rPr dirty="0"/>
              <a:t>Results: Multiple failures in 2015</a:t>
            </a:r>
          </a:p>
          <a:p>
            <a:pPr>
              <a:defRPr sz="1400"/>
            </a:pPr>
            <a:r>
              <a:rPr dirty="0"/>
              <a:t>Sites: CCAFS LC-40, CCAFS SLC-40</a:t>
            </a:r>
          </a:p>
          <a:p>
            <a:pPr>
              <a:defRPr sz="1400"/>
            </a:pPr>
            <a:r>
              <a:rPr dirty="0"/>
              <a:t>Versions: F9 v1.1, F9 FT</a:t>
            </a:r>
          </a:p>
          <a:p>
            <a:pPr>
              <a:defRPr sz="1400"/>
            </a:pPr>
            <a:endParaRPr dirty="0"/>
          </a:p>
          <a:p>
            <a:pPr>
              <a:defRPr sz="1400"/>
            </a:pPr>
            <a:r>
              <a:rPr dirty="0"/>
              <a:t>2015 was learning year for drone ship landings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6400800"/>
            <a:ext cx="82296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900">
                <a:solidFill>
                  <a:srgbClr val="505050"/>
                </a:solidFill>
              </a:defRPr>
            </a:pPr>
            <a:r>
              <a:t>GitHub: https://github.com/ashhik96/applied_data_science_capstone/blob/main/jupyter-labs-eda-sql-coursera_sqllite.ipynb</a:t>
            </a:r>
          </a:p>
        </p:txBody>
      </p:sp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marL="0" indent="0">
              <a:buNone/>
              <a:defRPr sz="1400"/>
            </a:pPr>
            <a:r>
              <a:rPr dirty="0"/>
              <a:t>SELECT </a:t>
            </a:r>
            <a:r>
              <a:rPr dirty="0" err="1"/>
              <a:t>Landing_Outcome</a:t>
            </a:r>
            <a:r>
              <a:rPr dirty="0"/>
              <a:t>, COUNT(*) as Count</a:t>
            </a:r>
          </a:p>
          <a:p>
            <a:pPr marL="0" indent="0">
              <a:buNone/>
              <a:defRPr sz="1400"/>
            </a:pPr>
            <a:r>
              <a:rPr dirty="0"/>
              <a:t>FROM SPACEXTBL</a:t>
            </a:r>
          </a:p>
          <a:p>
            <a:pPr marL="0" indent="0">
              <a:buNone/>
              <a:defRPr sz="1400"/>
            </a:pPr>
            <a:r>
              <a:rPr dirty="0"/>
              <a:t>WHERE Date BETWEEN '2010-06-04' AND '2017-03-20'</a:t>
            </a:r>
          </a:p>
          <a:p>
            <a:pPr marL="0" indent="0">
              <a:buNone/>
              <a:defRPr sz="1400"/>
            </a:pPr>
            <a:r>
              <a:rPr dirty="0"/>
              <a:t>GROUP BY </a:t>
            </a:r>
            <a:r>
              <a:rPr dirty="0" err="1"/>
              <a:t>Landing_Outcome</a:t>
            </a:r>
            <a:endParaRPr dirty="0"/>
          </a:p>
          <a:p>
            <a:pPr marL="0" indent="0">
              <a:buNone/>
              <a:defRPr sz="1400"/>
            </a:pPr>
            <a:r>
              <a:rPr dirty="0"/>
              <a:t>ORDER BY Count DESC;</a:t>
            </a:r>
          </a:p>
          <a:p>
            <a:pPr>
              <a:defRPr sz="1400"/>
            </a:pPr>
            <a:endParaRPr dirty="0"/>
          </a:p>
          <a:p>
            <a:pPr marL="0" indent="0">
              <a:buNone/>
              <a:defRPr sz="1400"/>
            </a:pPr>
            <a:r>
              <a:rPr dirty="0"/>
              <a:t>Top outcomes:</a:t>
            </a:r>
          </a:p>
          <a:p>
            <a:pPr>
              <a:defRPr sz="1400"/>
            </a:pPr>
            <a:r>
              <a:rPr dirty="0"/>
              <a:t>1. No attempt: 10 missions</a:t>
            </a:r>
          </a:p>
          <a:p>
            <a:pPr>
              <a:defRPr sz="1400"/>
            </a:pPr>
            <a:r>
              <a:rPr dirty="0"/>
              <a:t>2. Success (drone ship): 5 missions</a:t>
            </a:r>
          </a:p>
          <a:p>
            <a:pPr>
              <a:defRPr sz="1400"/>
            </a:pPr>
            <a:r>
              <a:rPr dirty="0"/>
              <a:t>3. Failure (drone ship): 5 missions</a:t>
            </a:r>
          </a:p>
          <a:p>
            <a:pPr>
              <a:defRPr sz="1400"/>
            </a:pPr>
            <a:r>
              <a:rPr dirty="0"/>
              <a:t>4. Success (ground pad): 3 missions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6400800"/>
            <a:ext cx="82296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900">
                <a:solidFill>
                  <a:srgbClr val="505050"/>
                </a:solidFill>
              </a:defRPr>
            </a:pPr>
            <a:r>
              <a:t>GitHub: https://github.com/ashhik96/applied_data_science_capstone/blob/main/jupyter-labs-eda-sql-coursera_sqllite.ipynb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85A2A4-C83C-DCAA-8C65-D7F952FE514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defRPr sz="2800" b="1"/>
            </a:pPr>
            <a:r>
              <a:t>Launch Sites Overview Map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defRPr sz="2800" b="1"/>
            </a:pPr>
            <a:r>
              <a:t>Launch Sites Overview Map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7200" y="6400800"/>
            <a:ext cx="82296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900">
                <a:solidFill>
                  <a:srgbClr val="505050"/>
                </a:solidFill>
              </a:defRPr>
            </a:pPr>
            <a:r>
              <a:t>GitHub: https://github.com/ashhik96/applied_data_science_capstone/blob/main/lab_jupyter_launch_site_location.ipynb</a:t>
            </a:r>
          </a:p>
        </p:txBody>
      </p:sp>
      <p:pic>
        <p:nvPicPr>
          <p:cNvPr id="9" name="Picture 8" descr="folium_map2_actu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0" y="2507361"/>
            <a:ext cx="6036092" cy="3621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defRPr sz="2800" b="1"/>
            </a:pPr>
            <a:r>
              <a:t>Launch Site Success Analysis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defRPr sz="2800" b="1"/>
            </a:pPr>
            <a:r>
              <a:t>Launch Site Success Analysis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57200" y="6400800"/>
            <a:ext cx="82296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900">
                <a:solidFill>
                  <a:srgbClr val="505050"/>
                </a:solidFill>
              </a:defRPr>
            </a:pPr>
            <a:r>
              <a:t>GitHub: https://github.com/ashhik96/applied_data_science_capstone/blob/main/lab_jupyter_launch_site_location.ipynb</a:t>
            </a:r>
          </a:p>
        </p:txBody>
      </p:sp>
      <p:pic>
        <p:nvPicPr>
          <p:cNvPr id="12" name="Picture 11" descr="folium_map2_actu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172" y="1351122"/>
            <a:ext cx="8229600" cy="4937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90688"/>
            <a:ext cx="8597827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defRPr sz="2800" b="1"/>
            </a:pPr>
            <a:r>
              <a:t>Proximity and Geographic Analysis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defRPr sz="2800" b="1"/>
            </a:pPr>
            <a:r>
              <a:t>Proximity and Geographic Analysis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57200" y="6400800"/>
            <a:ext cx="82296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900">
                <a:solidFill>
                  <a:srgbClr val="505050"/>
                </a:solidFill>
              </a:defRPr>
            </a:pPr>
            <a:r>
              <a:t>GitHub: https://github.com/ashhik96/applied_data_science_capstone/blob/main/lab_jupyter_launch_site_location.ipynb</a:t>
            </a:r>
          </a:p>
        </p:txBody>
      </p:sp>
      <p:pic>
        <p:nvPicPr>
          <p:cNvPr id="12" name="Picture 11" descr="folium_map3_actu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718" y="2405930"/>
            <a:ext cx="10000916" cy="37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defRPr sz="2400" b="1"/>
            </a:pPr>
            <a:r>
              <a:t>SpaceX Launch Records Dashboard - Site Selector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defRPr sz="2400" b="1"/>
            </a:pPr>
            <a:r>
              <a:t>SpaceX Launch Records Dashboard - Site Selector</a:t>
            </a:r>
          </a:p>
        </p:txBody>
      </p:sp>
      <p:pic>
        <p:nvPicPr>
          <p:cNvPr id="9" name="Picture 8" descr="Task_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2560319"/>
            <a:ext cx="10065330" cy="190788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57200" y="6400800"/>
            <a:ext cx="82296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900">
                <a:solidFill>
                  <a:srgbClr val="505050"/>
                </a:solidFill>
              </a:defRPr>
            </a:pPr>
            <a:r>
              <a:t>GitHub: https://github.com/ashhik96/applied_data_science_capstone/blob/main/spacex-dash-app.py</a:t>
            </a: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t>Introduction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622592" y="1928951"/>
            <a:ext cx="8046907" cy="32862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  <a:defRPr sz="1800"/>
            </a:pPr>
            <a:r>
              <a:rPr dirty="0"/>
              <a:t>SpaceX revolutionized space industry by landing and reusing Falcon 9 first-stage boosters</a:t>
            </a:r>
          </a:p>
          <a:p>
            <a:pPr>
              <a:defRPr sz="1800"/>
            </a:pPr>
            <a:r>
              <a:rPr dirty="0"/>
              <a:t>Cost advantage: Falcon 9 launches cost $62M vs $165M+ for competitors</a:t>
            </a:r>
          </a:p>
          <a:p>
            <a:pPr>
              <a:defRPr sz="1800"/>
            </a:pPr>
            <a:r>
              <a:rPr dirty="0"/>
              <a:t>Business Problem: Can we predict landing success based on mission parameters?</a:t>
            </a:r>
          </a:p>
          <a:p>
            <a:pPr>
              <a:defRPr sz="1800"/>
            </a:pPr>
            <a:r>
              <a:rPr dirty="0"/>
              <a:t>Data-driven predictions enable cost estimation, mission planning, and competitive analysis</a:t>
            </a:r>
          </a:p>
          <a:p>
            <a:pPr>
              <a:defRPr sz="1800"/>
            </a:pPr>
            <a:r>
              <a:rPr dirty="0"/>
              <a:t>Project analyzes multiple years of launch data to identify success factors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1055158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defRPr sz="2400" b="1"/>
            </a:pPr>
            <a:r>
              <a:t>Total Success Launches - KSC LC-39A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defRPr sz="2400" b="1"/>
            </a:pPr>
            <a:r>
              <a:t>Total Success Launches - KSC LC-39A</a:t>
            </a:r>
          </a:p>
        </p:txBody>
      </p:sp>
      <p:pic>
        <p:nvPicPr>
          <p:cNvPr id="9" name="Picture 8" descr="Task_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0" y="2454147"/>
            <a:ext cx="8922629" cy="377422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57200" y="6400800"/>
            <a:ext cx="82296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900">
                <a:solidFill>
                  <a:srgbClr val="505050"/>
                </a:solidFill>
              </a:defRPr>
            </a:pPr>
            <a:r>
              <a:t>GitHub: https://github.com/ashhik96/applied_data_science_capstone/blob/main/spacex-dash-app.py</a:t>
            </a: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41466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defRPr sz="2400" b="1"/>
            </a:pPr>
            <a:r>
              <a:t>Payload vs Launch Success Correlation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defRPr sz="2400" b="1"/>
            </a:pPr>
            <a:r>
              <a:t>Payload vs Launch Success Correlation</a:t>
            </a:r>
          </a:p>
        </p:txBody>
      </p:sp>
      <p:pic>
        <p:nvPicPr>
          <p:cNvPr id="13" name="Picture 12" descr="Task_4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399" y="2560320"/>
            <a:ext cx="9335753" cy="3321496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57200" y="6400800"/>
            <a:ext cx="82296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900">
                <a:solidFill>
                  <a:srgbClr val="505050"/>
                </a:solidFill>
              </a:defRPr>
            </a:pPr>
            <a:r>
              <a:t>GitHub: https://github.com/ashhik96/applied_data_science_capstone/blob/main/spacex-dash-app.py</a:t>
            </a: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  <a:defRPr sz="1400"/>
            </a:pPr>
            <a:r>
              <a:rPr dirty="0"/>
              <a:t>Model Performance Comparison:</a:t>
            </a:r>
          </a:p>
          <a:p>
            <a:pPr>
              <a:defRPr sz="1400"/>
            </a:pPr>
            <a:endParaRPr dirty="0"/>
          </a:p>
          <a:p>
            <a:pPr marL="0" indent="0">
              <a:buNone/>
              <a:defRPr sz="1400"/>
            </a:pPr>
            <a:r>
              <a:rPr dirty="0"/>
              <a:t>• Logistic Regression: 83.33% accuracy (Best Model - Tied)</a:t>
            </a:r>
          </a:p>
          <a:p>
            <a:pPr marL="0" indent="0">
              <a:buNone/>
              <a:defRPr sz="1400"/>
            </a:pPr>
            <a:r>
              <a:rPr dirty="0"/>
              <a:t>• Support Vector Machine (SVM): 83.33% accuracy (Best Model - Tied)</a:t>
            </a:r>
          </a:p>
          <a:p>
            <a:pPr marL="0" indent="0">
              <a:buNone/>
              <a:defRPr sz="1400"/>
            </a:pPr>
            <a:r>
              <a:rPr dirty="0"/>
              <a:t>• K-Nearest Neighbors (KNN): 83.33% accuracy (Best Model - Tied)</a:t>
            </a:r>
          </a:p>
          <a:p>
            <a:pPr marL="0" indent="0">
              <a:buNone/>
              <a:defRPr sz="1400"/>
            </a:pPr>
            <a:r>
              <a:rPr dirty="0"/>
              <a:t>• Decision Tree: 77.78% accuracy</a:t>
            </a:r>
          </a:p>
          <a:p>
            <a:pPr>
              <a:defRPr sz="1400"/>
            </a:pPr>
            <a:endParaRPr dirty="0"/>
          </a:p>
          <a:p>
            <a:pPr marL="0" indent="0">
              <a:buNone/>
              <a:defRPr sz="1400"/>
            </a:pPr>
            <a:r>
              <a:rPr dirty="0"/>
              <a:t>Analysis: Three models achieved optimal performance</a:t>
            </a:r>
          </a:p>
          <a:p>
            <a:pPr marL="0" indent="0">
              <a:buNone/>
              <a:defRPr sz="1400"/>
            </a:pPr>
            <a:r>
              <a:rPr dirty="0"/>
              <a:t>Best hyperparameters identified through </a:t>
            </a:r>
            <a:r>
              <a:rPr dirty="0" err="1"/>
              <a:t>GridSearchCV</a:t>
            </a:r>
            <a:endParaRPr dirty="0"/>
          </a:p>
          <a:p>
            <a:pPr marL="0" indent="0">
              <a:buNone/>
              <a:defRPr sz="1400"/>
            </a:pPr>
            <a:r>
              <a:rPr dirty="0"/>
              <a:t>All models significantly better than baseline (&gt;50%)</a:t>
            </a:r>
          </a:p>
          <a:p>
            <a:pPr>
              <a:defRPr sz="1400"/>
            </a:pPr>
            <a:endParaRPr dirty="0"/>
          </a:p>
          <a:p>
            <a:pPr marL="0" indent="0">
              <a:buNone/>
              <a:defRPr sz="1400"/>
            </a:pPr>
            <a:r>
              <a:rPr dirty="0"/>
              <a:t>Recommendation: Use Logistic Regression for interpretability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10" name="Picture 9" descr="model_accuracy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8" y="1457403"/>
            <a:ext cx="5581137" cy="382323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57200" y="6400800"/>
            <a:ext cx="82296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900">
                <a:solidFill>
                  <a:srgbClr val="505050"/>
                </a:solidFill>
              </a:defRPr>
            </a:pPr>
            <a:r>
              <a:t>GitHub: https://github.com/ashhik96/applied_data_science_capstone/blob/main/SpaceX_Machine%20Learning%20Prediction_Part_5.ipynb</a:t>
            </a:r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1499177"/>
            <a:ext cx="9477960" cy="436981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1300"/>
            </a:pPr>
            <a:r>
              <a:rPr dirty="0"/>
              <a:t>Best Model Confusion Matrix Analysis:</a:t>
            </a:r>
          </a:p>
          <a:p>
            <a:pPr>
              <a:defRPr sz="1300"/>
            </a:pPr>
            <a:endParaRPr dirty="0"/>
          </a:p>
          <a:p>
            <a:pPr>
              <a:defRPr sz="1300"/>
            </a:pPr>
            <a:r>
              <a:rPr dirty="0"/>
              <a:t>Confusion Matrix (Best Models: LR/SVM/KNN @ 83.33%):</a:t>
            </a:r>
          </a:p>
          <a:p>
            <a:pPr>
              <a:defRPr sz="1300"/>
            </a:pPr>
            <a:r>
              <a:rPr dirty="0"/>
              <a:t>• True Negatives (TN): 10 - Correctly predicted failures</a:t>
            </a:r>
          </a:p>
          <a:p>
            <a:pPr>
              <a:defRPr sz="1300"/>
            </a:pPr>
            <a:r>
              <a:rPr dirty="0"/>
              <a:t>• False Positives (FP): 2 - Incorrectly predicted success</a:t>
            </a:r>
          </a:p>
          <a:p>
            <a:pPr>
              <a:defRPr sz="1300"/>
            </a:pPr>
            <a:r>
              <a:rPr dirty="0"/>
              <a:t>• False Negatives (FN): 1 - Missed successful landing</a:t>
            </a:r>
          </a:p>
          <a:p>
            <a:pPr>
              <a:defRPr sz="1300"/>
            </a:pPr>
            <a:r>
              <a:rPr dirty="0"/>
              <a:t>• True Positives (TP): 5 - Correctly predicted success</a:t>
            </a:r>
          </a:p>
          <a:p>
            <a:pPr>
              <a:defRPr sz="1300"/>
            </a:pPr>
            <a:endParaRPr dirty="0"/>
          </a:p>
          <a:p>
            <a:pPr>
              <a:defRPr sz="1300"/>
            </a:pPr>
            <a:r>
              <a:rPr dirty="0"/>
              <a:t>Performance Metrics:</a:t>
            </a:r>
          </a:p>
          <a:p>
            <a:pPr>
              <a:defRPr sz="1300"/>
            </a:pPr>
            <a:r>
              <a:rPr dirty="0"/>
              <a:t>• Precision: 71.4% (5/(5+2)) - When predicting success, 71.4% correct</a:t>
            </a:r>
          </a:p>
          <a:p>
            <a:pPr>
              <a:defRPr sz="1300"/>
            </a:pPr>
            <a:r>
              <a:rPr dirty="0"/>
              <a:t>• Recall: 83.3% (5/(5+1)) - Captures 83.3% of actual successes</a:t>
            </a:r>
          </a:p>
          <a:p>
            <a:pPr>
              <a:defRPr sz="1300"/>
            </a:pPr>
            <a:r>
              <a:rPr dirty="0"/>
              <a:t>• F1-Score: 76.9% - Balanced performance measure</a:t>
            </a:r>
          </a:p>
          <a:p>
            <a:pPr>
              <a:defRPr sz="1300"/>
            </a:pPr>
            <a:endParaRPr dirty="0"/>
          </a:p>
          <a:p>
            <a:pPr>
              <a:defRPr sz="1300"/>
            </a:pPr>
            <a:r>
              <a:rPr dirty="0"/>
              <a:t>Insight: Model slightly conservative, favors avoiding false positives</a:t>
            </a:r>
          </a:p>
        </p:txBody>
      </p:sp>
      <p:pic>
        <p:nvPicPr>
          <p:cNvPr id="10" name="Picture 9" descr="confusion_matrix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7690" y="743390"/>
            <a:ext cx="5486400" cy="443287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57200" y="6400800"/>
            <a:ext cx="82296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900">
                <a:solidFill>
                  <a:srgbClr val="505050"/>
                </a:solidFill>
              </a:defRPr>
            </a:pPr>
            <a:r>
              <a:t>GitHub: https://github.com/ashhik96/applied_data_science_capstone/blob/main/SpaceX_Machine%20Learning%20Prediction_Part_5.ipynb</a:t>
            </a:r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743554"/>
            <a:ext cx="1038566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  <a:defRPr sz="1500"/>
            </a:pPr>
            <a:r>
              <a:rPr dirty="0"/>
              <a:t>SpaceX achieved remarkable improvement: 20% to 93% success rate (2010-2020)</a:t>
            </a:r>
          </a:p>
          <a:p>
            <a:pPr>
              <a:defRPr sz="1500"/>
            </a:pPr>
            <a:r>
              <a:rPr dirty="0"/>
              <a:t>Launch site matters: KSC LC-39A shows highest success rate at 76.9%</a:t>
            </a:r>
          </a:p>
          <a:p>
            <a:pPr>
              <a:defRPr sz="1500"/>
            </a:pPr>
            <a:r>
              <a:rPr dirty="0"/>
              <a:t>Booster evolution critical: B5 version significantly outperforms earlier versions</a:t>
            </a:r>
          </a:p>
          <a:p>
            <a:pPr>
              <a:defRPr sz="1500"/>
            </a:pPr>
            <a:r>
              <a:rPr dirty="0"/>
              <a:t>Payload mass impact: Heavy payloads (&gt;6000kg) correlate with lower success</a:t>
            </a:r>
          </a:p>
          <a:p>
            <a:pPr>
              <a:defRPr sz="1500"/>
            </a:pPr>
            <a:r>
              <a:rPr dirty="0"/>
              <a:t>Machine learning validation: 83.33% accuracy proves predictability of landing outcomes</a:t>
            </a:r>
          </a:p>
          <a:p>
            <a:pPr>
              <a:defRPr sz="1500"/>
            </a:pPr>
            <a:r>
              <a:rPr dirty="0"/>
              <a:t>Orbit type influence: ISS and LEO missions show highest success rates</a:t>
            </a:r>
          </a:p>
          <a:p>
            <a:pPr>
              <a:defRPr sz="1500"/>
            </a:pPr>
            <a:r>
              <a:rPr dirty="0"/>
              <a:t>Data-driven insights enable: Cost estimation, mission planning, risk assessment</a:t>
            </a:r>
          </a:p>
          <a:p>
            <a:pPr>
              <a:defRPr sz="1500"/>
            </a:pPr>
            <a:r>
              <a:rPr dirty="0"/>
              <a:t>Business value: Competitors can benchmark performance and identify success factors</a:t>
            </a:r>
          </a:p>
          <a:p>
            <a:pPr>
              <a:defRPr sz="1500"/>
            </a:pPr>
            <a:r>
              <a:rPr dirty="0"/>
              <a:t>Technology maturation: Consistent success demonstrates repeatable landing capability</a:t>
            </a:r>
          </a:p>
          <a:p>
            <a:pPr>
              <a:defRPr sz="1500"/>
            </a:pPr>
            <a:r>
              <a:rPr dirty="0"/>
              <a:t>Future potential: Predictive models can guide mission design and resource allocation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7200" y="6400800"/>
            <a:ext cx="82296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000">
                <a:solidFill>
                  <a:srgbClr val="646464"/>
                </a:solidFill>
              </a:defRPr>
            </a:pPr>
            <a:r>
              <a:t>GitHub: https://github.com/ashhik96/applied_data_science_capstone</a:t>
            </a: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651386" y="1568580"/>
            <a:ext cx="10515600" cy="4351338"/>
          </a:xfrm>
          <a:prstGeom prst="rect">
            <a:avLst/>
          </a:prstGeom>
        </p:spPr>
        <p:txBody>
          <a:bodyPr>
            <a:normAutofit fontScale="85000" lnSpcReduction="20000"/>
          </a:bodyPr>
          <a:lstStyle/>
          <a:p>
            <a:pPr marL="0" indent="0">
              <a:buNone/>
              <a:defRPr sz="1300"/>
            </a:pPr>
            <a:r>
              <a:rPr dirty="0"/>
              <a:t>Project Repository:</a:t>
            </a:r>
          </a:p>
          <a:p>
            <a:pPr>
              <a:defRPr sz="1300"/>
            </a:pPr>
            <a:r>
              <a:rPr dirty="0"/>
              <a:t>https://github.com/ashhik96/applied_data_science_capstone</a:t>
            </a:r>
          </a:p>
          <a:p>
            <a:pPr marL="0" indent="0">
              <a:buNone/>
              <a:defRPr sz="1300"/>
            </a:pPr>
            <a:endParaRPr dirty="0"/>
          </a:p>
          <a:p>
            <a:pPr marL="0" indent="0">
              <a:buNone/>
              <a:defRPr sz="1300"/>
            </a:pPr>
            <a:r>
              <a:rPr dirty="0"/>
              <a:t>Included Notebooks:</a:t>
            </a:r>
          </a:p>
          <a:p>
            <a:pPr>
              <a:defRPr sz="1300"/>
            </a:pPr>
            <a:r>
              <a:rPr dirty="0"/>
              <a:t>1. </a:t>
            </a:r>
            <a:r>
              <a:rPr dirty="0" err="1"/>
              <a:t>jupyter</a:t>
            </a:r>
            <a:r>
              <a:rPr dirty="0"/>
              <a:t>-labs-</a:t>
            </a:r>
            <a:r>
              <a:rPr dirty="0" err="1"/>
              <a:t>spacex</a:t>
            </a:r>
            <a:r>
              <a:rPr dirty="0"/>
              <a:t>-data-collection-</a:t>
            </a:r>
            <a:r>
              <a:rPr dirty="0" err="1"/>
              <a:t>api.ipynb</a:t>
            </a:r>
            <a:r>
              <a:rPr dirty="0"/>
              <a:t> - API data collection</a:t>
            </a:r>
          </a:p>
          <a:p>
            <a:pPr>
              <a:defRPr sz="1300"/>
            </a:pPr>
            <a:r>
              <a:rPr dirty="0"/>
              <a:t>2. </a:t>
            </a:r>
            <a:r>
              <a:rPr dirty="0" err="1"/>
              <a:t>jupyter</a:t>
            </a:r>
            <a:r>
              <a:rPr dirty="0"/>
              <a:t>-labs-</a:t>
            </a:r>
            <a:r>
              <a:rPr dirty="0" err="1"/>
              <a:t>webscraping.ipynb</a:t>
            </a:r>
            <a:r>
              <a:rPr dirty="0"/>
              <a:t> - Web scraping implementation</a:t>
            </a:r>
          </a:p>
          <a:p>
            <a:pPr>
              <a:defRPr sz="1300"/>
            </a:pPr>
            <a:r>
              <a:rPr dirty="0"/>
              <a:t>3. labs-</a:t>
            </a:r>
            <a:r>
              <a:rPr dirty="0" err="1"/>
              <a:t>jupyter</a:t>
            </a:r>
            <a:r>
              <a:rPr dirty="0"/>
              <a:t>-</a:t>
            </a:r>
            <a:r>
              <a:rPr dirty="0" err="1"/>
              <a:t>spacex-Data_wrangling.ipynb</a:t>
            </a:r>
            <a:r>
              <a:rPr dirty="0"/>
              <a:t> - Data cleaning and engineering</a:t>
            </a:r>
          </a:p>
          <a:p>
            <a:pPr>
              <a:defRPr sz="1300"/>
            </a:pPr>
            <a:r>
              <a:rPr dirty="0"/>
              <a:t>4. </a:t>
            </a:r>
            <a:r>
              <a:rPr dirty="0" err="1"/>
              <a:t>jupyter</a:t>
            </a:r>
            <a:r>
              <a:rPr dirty="0"/>
              <a:t>-labs-</a:t>
            </a:r>
            <a:r>
              <a:rPr dirty="0" err="1"/>
              <a:t>eda</a:t>
            </a:r>
            <a:r>
              <a:rPr dirty="0"/>
              <a:t>-</a:t>
            </a:r>
            <a:r>
              <a:rPr dirty="0" err="1"/>
              <a:t>sql-coursera_sqllite.ipynb</a:t>
            </a:r>
            <a:r>
              <a:rPr dirty="0"/>
              <a:t> - SQL analysis</a:t>
            </a:r>
          </a:p>
          <a:p>
            <a:pPr>
              <a:defRPr sz="1300"/>
            </a:pPr>
            <a:r>
              <a:rPr dirty="0"/>
              <a:t>5. </a:t>
            </a:r>
            <a:r>
              <a:rPr dirty="0" err="1"/>
              <a:t>edadataviz.ipynb</a:t>
            </a:r>
            <a:r>
              <a:rPr dirty="0"/>
              <a:t> - Exploratory data visualization</a:t>
            </a:r>
          </a:p>
          <a:p>
            <a:pPr>
              <a:defRPr sz="1300"/>
            </a:pPr>
            <a:r>
              <a:rPr dirty="0"/>
              <a:t>6. </a:t>
            </a:r>
            <a:r>
              <a:rPr dirty="0" err="1"/>
              <a:t>lab_jupyter_launch_site_location.ipynb</a:t>
            </a:r>
            <a:r>
              <a:rPr dirty="0"/>
              <a:t> - Folium mapping</a:t>
            </a:r>
          </a:p>
          <a:p>
            <a:pPr>
              <a:defRPr sz="1300"/>
            </a:pPr>
            <a:r>
              <a:rPr dirty="0"/>
              <a:t>7. SpaceX_Machine_Learning_Prediction_Part_5.ipynb - ML models</a:t>
            </a:r>
          </a:p>
          <a:p>
            <a:pPr>
              <a:defRPr sz="1300"/>
            </a:pPr>
            <a:endParaRPr dirty="0"/>
          </a:p>
          <a:p>
            <a:pPr marL="0" indent="0">
              <a:buNone/>
              <a:defRPr sz="1300"/>
            </a:pPr>
            <a:r>
              <a:rPr dirty="0"/>
              <a:t>Technologies Used:</a:t>
            </a:r>
          </a:p>
          <a:p>
            <a:pPr marL="0" indent="0">
              <a:buNone/>
              <a:defRPr sz="1300"/>
            </a:pPr>
            <a:r>
              <a:rPr dirty="0"/>
              <a:t>• Python 3.8+, Pandas, NumPy, Scikit-learn</a:t>
            </a:r>
          </a:p>
          <a:p>
            <a:pPr marL="0" indent="0">
              <a:buNone/>
              <a:defRPr sz="1300"/>
            </a:pPr>
            <a:r>
              <a:rPr dirty="0"/>
              <a:t>• </a:t>
            </a:r>
            <a:r>
              <a:rPr dirty="0" err="1"/>
              <a:t>Plotly</a:t>
            </a:r>
            <a:r>
              <a:rPr dirty="0"/>
              <a:t> Dash, Folium, Matplotlib, Seaborn</a:t>
            </a:r>
          </a:p>
          <a:p>
            <a:pPr marL="0" indent="0">
              <a:buNone/>
              <a:defRPr sz="1300"/>
            </a:pPr>
            <a:r>
              <a:rPr dirty="0"/>
              <a:t>• SQL (SQLite), BeautifulSoup4, Requests</a:t>
            </a:r>
          </a:p>
          <a:p>
            <a:pPr marL="0" indent="0">
              <a:buNone/>
              <a:defRPr sz="1300"/>
            </a:pPr>
            <a:r>
              <a:rPr dirty="0"/>
              <a:t>• </a:t>
            </a:r>
            <a:r>
              <a:rPr dirty="0" err="1"/>
              <a:t>GridSearchCV</a:t>
            </a:r>
            <a:r>
              <a:rPr dirty="0"/>
              <a:t>, </a:t>
            </a:r>
            <a:r>
              <a:rPr dirty="0" err="1"/>
              <a:t>StandardScaler</a:t>
            </a:r>
            <a:r>
              <a:rPr dirty="0"/>
              <a:t>, </a:t>
            </a:r>
            <a:r>
              <a:rPr dirty="0" err="1"/>
              <a:t>train_test_split</a:t>
            </a:r>
            <a:endParaRPr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57200" y="6400800"/>
            <a:ext cx="82296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000">
                <a:solidFill>
                  <a:srgbClr val="646464"/>
                </a:solidFill>
              </a:defRPr>
            </a:pPr>
            <a:r>
              <a:t>GitHub: https://github.com/ashhik96/applied_data_science_capstone</a:t>
            </a: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  <a:defRPr sz="1600"/>
            </a:pPr>
            <a:r>
              <a:t>Data Collection: SpaceX REST API and web scraping for launch records</a:t>
            </a:r>
          </a:p>
          <a:p>
            <a:pPr>
              <a:defRPr sz="1600"/>
            </a:pPr>
            <a:r>
              <a:t>Data Wrangling: Cleaning, handling missing values, feature engineering</a:t>
            </a:r>
          </a:p>
          <a:p>
            <a:pPr>
              <a:defRPr sz="1600"/>
            </a:pPr>
            <a:r>
              <a:t>Exploratory Data Analysis: SQL queries, Pandas visualizations, statistical analysis</a:t>
            </a:r>
          </a:p>
          <a:p>
            <a:pPr>
              <a:defRPr sz="1600"/>
            </a:pPr>
            <a:r>
              <a:t>Interactive Analytics: Folium geographic maps and Plotly Dash dashboard</a:t>
            </a:r>
          </a:p>
          <a:p>
            <a:pPr>
              <a:defRPr sz="1600"/>
            </a:pPr>
            <a:r>
              <a:t>Predictive Modeling: 4 classification algorithms with GridSearchCV optimization</a:t>
            </a:r>
          </a:p>
          <a:p>
            <a:pPr>
              <a:defRPr sz="1600"/>
            </a:pPr>
            <a:r>
              <a:t>Model Evaluation: Accuracy, confusion matrix, precision, recall metrics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  <a:defRPr sz="1800"/>
            </a:pPr>
            <a:r>
              <a:t>Primary Source: SpaceX REST API for structured launch data</a:t>
            </a:r>
          </a:p>
          <a:p>
            <a:pPr>
              <a:defRPr sz="1800"/>
            </a:pPr>
            <a:r>
              <a:t>Secondary Source: Web scraping for additional mission details</a:t>
            </a:r>
          </a:p>
          <a:p>
            <a:pPr>
              <a:defRPr sz="1800"/>
            </a:pPr>
            <a:r>
              <a:t>Data Elements: Launch site, payload mass, orbit type, booster version, outcome</a:t>
            </a:r>
          </a:p>
          <a:p>
            <a:pPr>
              <a:defRPr sz="1800"/>
            </a:pPr>
            <a:r>
              <a:t>Time Range: Multiple years of Falcon 9 missions (2010-2020)</a:t>
            </a:r>
          </a:p>
          <a:p>
            <a:pPr>
              <a:defRPr sz="1800"/>
            </a:pPr>
            <a:r>
              <a:t>Data Volume: 90+ launch records with 10+ features per record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57200" y="6400800"/>
            <a:ext cx="82296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1000">
                <a:solidFill>
                  <a:srgbClr val="646464"/>
                </a:solidFill>
              </a:defRPr>
            </a:pPr>
            <a:r>
              <a:t>GitHub: https://github.com/ashhik96/applied_data_science_capstone</a:t>
            </a: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r>
              <a:t>API Data Collection Workflow:</a:t>
            </a:r>
          </a:p>
          <a:p>
            <a:endParaRPr/>
          </a:p>
          <a:p>
            <a:r>
              <a:t>1. Connect to SpaceX API</a:t>
            </a:r>
          </a:p>
          <a:p>
            <a:r>
              <a:t>2. Fetch launches endpoint</a:t>
            </a:r>
          </a:p>
          <a:p>
            <a:r>
              <a:t>3. Parse JSON response</a:t>
            </a:r>
          </a:p>
          <a:p>
            <a:r>
              <a:t>4. Extract relevant fields</a:t>
            </a:r>
          </a:p>
          <a:p>
            <a:r>
              <a:t>5. Transform to DataFrame</a:t>
            </a:r>
          </a:p>
          <a:p>
            <a:r>
              <a:t>6. Save to CSV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  <a:defRPr sz="1600"/>
            </a:pPr>
            <a:r>
              <a:t>Used SpaceX REST API endpoint: https://api.spacexdata.com/v4/launches</a:t>
            </a:r>
          </a:p>
          <a:p>
            <a:pPr>
              <a:defRPr sz="1600"/>
            </a:pPr>
            <a:r>
              <a:t>Extracted key features: FlightNumber, Date, LaunchSite, PayloadMass, Orbit</a:t>
            </a:r>
          </a:p>
          <a:p>
            <a:pPr>
              <a:defRPr sz="1600"/>
            </a:pPr>
            <a:r>
              <a:t>Collected booster information: Version (v1.0, v1.1, FT, B4, B5)</a:t>
            </a:r>
          </a:p>
          <a:p>
            <a:pPr>
              <a:defRPr sz="1600"/>
            </a:pPr>
            <a:r>
              <a:t>Captured landing outcomes: Success/Failure classification</a:t>
            </a:r>
          </a:p>
          <a:p>
            <a:pPr>
              <a:defRPr sz="1600"/>
            </a:pPr>
            <a:r>
              <a:t>Processed JSON responses using Python requests library</a:t>
            </a:r>
          </a:p>
          <a:p>
            <a:pPr>
              <a:defRPr sz="1600"/>
            </a:pPr>
            <a:r>
              <a:t>Normalized nested data structures into flat pandas DataFrame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6400800"/>
            <a:ext cx="82296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900">
                <a:solidFill>
                  <a:srgbClr val="505050"/>
                </a:solidFill>
              </a:defRPr>
            </a:pPr>
            <a:r>
              <a:t>GitHub: https://github.com/ashhik96/applied_data_science_capstone/blob/main/jupyter-labs-spacex-data-collection-api.ipynb</a:t>
            </a:r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  <a:defRPr sz="1600"/>
            </a:pPr>
            <a:r>
              <a:t>Target: Wikipedia Falcon 9 launch records for supplementary data</a:t>
            </a:r>
          </a:p>
          <a:p>
            <a:pPr>
              <a:defRPr sz="1600"/>
            </a:pPr>
            <a:r>
              <a:t>Tools: BeautifulSoup4 and requests libraries in Python</a:t>
            </a:r>
          </a:p>
          <a:p>
            <a:pPr>
              <a:defRPr sz="1600"/>
            </a:pPr>
            <a:r>
              <a:t>Process: Parsed HTML tables containing launch history</a:t>
            </a:r>
          </a:p>
          <a:p>
            <a:pPr>
              <a:defRPr sz="1600"/>
            </a:pPr>
            <a:r>
              <a:t>Extracted: Launch dates, sites, payloads, customers, outcomes</a:t>
            </a:r>
          </a:p>
          <a:p>
            <a:pPr>
              <a:defRPr sz="1600"/>
            </a:pPr>
            <a:r>
              <a:t>Data cleaning: Handled inconsistent formatting and missing values</a:t>
            </a:r>
          </a:p>
          <a:p>
            <a:pPr>
              <a:defRPr sz="1600"/>
            </a:pPr>
            <a:r>
              <a:t>Merged with API data for comprehensive dataset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t>Web Scraping Workflow:</a:t>
            </a:r>
          </a:p>
          <a:p>
            <a:endParaRPr/>
          </a:p>
          <a:p>
            <a:r>
              <a:t>1. Identify Wikipedia launch table</a:t>
            </a:r>
          </a:p>
          <a:p>
            <a:r>
              <a:t>2. Send HTTP request</a:t>
            </a:r>
          </a:p>
          <a:p>
            <a:r>
              <a:t>3. Parse HTML with BeautifulSoup</a:t>
            </a:r>
          </a:p>
          <a:p>
            <a:r>
              <a:t>4. Extract table rows</a:t>
            </a:r>
          </a:p>
          <a:p>
            <a:r>
              <a:t>5. Clean and structure data</a:t>
            </a:r>
          </a:p>
          <a:p>
            <a:r>
              <a:t>6. Merge with API dataset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57200" y="6400800"/>
            <a:ext cx="82296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900">
                <a:solidFill>
                  <a:srgbClr val="505050"/>
                </a:solidFill>
              </a:defRPr>
            </a:pPr>
            <a:r>
              <a:t>GitHub: https://github.com/ashhik96/applied_data_science_capstone/blob/main/jupyter-labs-webscraping.ipynb</a:t>
            </a:r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104</TotalTime>
  <Words>3581</Words>
  <Application>Microsoft Office PowerPoint</Application>
  <PresentationFormat>Widescreen</PresentationFormat>
  <Paragraphs>429</Paragraphs>
  <Slides>47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2" baseType="lpstr">
      <vt:lpstr>Abadi</vt:lpstr>
      <vt:lpstr>Arial</vt:lpstr>
      <vt:lpstr>Calibri</vt:lpstr>
      <vt:lpstr>IBM Plex Mono SemiBold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Ashik Rahman</cp:lastModifiedBy>
  <cp:revision>200</cp:revision>
  <dcterms:created xsi:type="dcterms:W3CDTF">2021-04-29T18:58:34Z</dcterms:created>
  <dcterms:modified xsi:type="dcterms:W3CDTF">2025-11-19T03:19:58Z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